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handoutMasterIdLst>
    <p:handoutMasterId r:id="rId40"/>
  </p:handoutMasterIdLst>
  <p:sldIdLst>
    <p:sldId id="256" r:id="rId2"/>
    <p:sldId id="263" r:id="rId3"/>
    <p:sldId id="257" r:id="rId4"/>
    <p:sldId id="287" r:id="rId5"/>
    <p:sldId id="288" r:id="rId6"/>
    <p:sldId id="289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90" r:id="rId28"/>
    <p:sldId id="281" r:id="rId29"/>
    <p:sldId id="282" r:id="rId30"/>
    <p:sldId id="283" r:id="rId31"/>
    <p:sldId id="284" r:id="rId32"/>
    <p:sldId id="285" r:id="rId33"/>
    <p:sldId id="286" r:id="rId34"/>
    <p:sldId id="291" r:id="rId35"/>
    <p:sldId id="292" r:id="rId36"/>
    <p:sldId id="293" r:id="rId37"/>
    <p:sldId id="294" r:id="rId38"/>
    <p:sldId id="25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3" autoAdjust="0"/>
    <p:restoredTop sz="94660"/>
  </p:normalViewPr>
  <p:slideViewPr>
    <p:cSldViewPr snapToGrid="0">
      <p:cViewPr>
        <p:scale>
          <a:sx n="90" d="100"/>
          <a:sy n="90" d="100"/>
        </p:scale>
        <p:origin x="-398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355EC-FC67-4DEA-9FA6-2FA763CC88A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B078-FA1D-496C-911C-14018E4D87E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68493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MODELO DE APRESENTAÇÃO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HelveticaNeueLT Pro 65 M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O MODELO SERÁ UTILIZADO PARA CRIAR APRESENTAÇÕES PARA AS DISCIPLINAS DO CENTRO DE FORMAÇÃO E APERFEIÇOAMENTO DA PM-AP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842" y="325821"/>
            <a:ext cx="1543050" cy="15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03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2773" y="621321"/>
            <a:ext cx="938645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884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056" y="609600"/>
            <a:ext cx="8753888" cy="2992904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latin typeface="HelveticaNeueLT Pro 35 Th" panose="020B04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236662" y="75002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96652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1378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82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7212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957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836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86829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NeueLT Pro 65 Md" panose="020B0604020202020204" pitchFamily="34" charset="0"/>
              </a:defRPr>
            </a:lvl1pPr>
            <a:lvl2pPr>
              <a:defRPr>
                <a:latin typeface="HelveticaNeueLT Pro 65 Md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097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27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999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34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07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7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446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04/06/2022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723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F67A140D-425E-4473-A49C-5A20CE872EF9}" type="datetimeFigureOut">
              <a:rPr lang="pt-BR" smtClean="0"/>
              <a:pPr/>
              <a:t>04/06/2022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417369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6" r:id="rId16"/>
    <p:sldLayoutId id="21474838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POLICIAMENTO COMUITÁRIO</a:t>
            </a:r>
            <a:endParaRPr lang="pt-BR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95269" y="201995"/>
            <a:ext cx="9001462" cy="828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tx1"/>
                </a:solidFill>
                <a:effectLst/>
              </a:rPr>
              <a:t>POLÍCIA MILITAR DO AMAPÁ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tx1"/>
                </a:solidFill>
                <a:effectLst/>
              </a:rPr>
              <a:t>CENTRO DE FORMAÇÃO E APERFEIÇOAMENTO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95269" y="5678775"/>
            <a:ext cx="9672287" cy="41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t-B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MAJOR ROBERT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9" name="Imagem 8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xmlns="" id="{AA929F48-DECE-A451-27CC-4C41E120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58851" y="372557"/>
            <a:ext cx="1129748" cy="13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877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38024"/>
            <a:ext cx="10353761" cy="405440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086928"/>
            <a:ext cx="10353762" cy="4704272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ISENÇÃO POLÍTICOPARTIDÁRIA</a:t>
            </a:r>
          </a:p>
          <a:p>
            <a:pPr algn="just"/>
            <a:r>
              <a:rPr lang="pt-BR" sz="2800" dirty="0" smtClean="0"/>
              <a:t> Os Conselhos Comunitários não devem ter, na sua Diretoria e em seus Conselhos, membros que exerçam cargos públicos eletivos ou liderança político partidária, como uma das formas de evidenciar na comunidade o seu caráter não partidário, que deve revestir todos os seus atos, para que sua atuação não se confunda com interesses políticos eleitorais</a:t>
            </a:r>
            <a:endParaRPr lang="pt-BR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7034"/>
            <a:ext cx="10353761" cy="396815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2694" y="1043796"/>
            <a:ext cx="11274725" cy="539151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dirty="0" smtClean="0"/>
              <a:t>PRODUTIVIDADE A redução de índices de criminalidade e de acidentes, e aumento da sensação de segurança por parte da comunidade, proporcionando </a:t>
            </a:r>
            <a:r>
              <a:rPr lang="pt-BR" sz="2800" dirty="0" err="1" smtClean="0"/>
              <a:t>tranquilidade</a:t>
            </a:r>
            <a:r>
              <a:rPr lang="pt-BR" sz="2800" dirty="0" smtClean="0"/>
              <a:t> antes de tudo quanto à própria atuação e, durante ela, é o produto final desejado pela Polícia.</a:t>
            </a:r>
          </a:p>
          <a:p>
            <a:pPr algn="just"/>
            <a:r>
              <a:rPr lang="pt-BR" sz="2800" dirty="0" smtClean="0"/>
              <a:t>ORIENTAÇÃO PELO CLIENTE-CIDADÃO </a:t>
            </a:r>
          </a:p>
          <a:p>
            <a:pPr algn="just"/>
            <a:r>
              <a:rPr lang="pt-BR" sz="2800" dirty="0" smtClean="0"/>
              <a:t>Desde a adequação do próprio modelo, passando pela fixação de prioridades, até a verificação da interceptação de resultados, a opinião dos clientes é fundamental para a polícia. As necessidades e expectativas da comunidade devem ser correspondidas.</a:t>
            </a:r>
            <a:endParaRPr lang="pt-BR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4288"/>
            <a:ext cx="10353761" cy="129395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7034" y="767751"/>
            <a:ext cx="11775057" cy="6090249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QUALIDADE EM PRIMEIRO LUGAR </a:t>
            </a:r>
          </a:p>
          <a:p>
            <a:pPr algn="just"/>
            <a:r>
              <a:rPr lang="pt-BR" sz="2800" dirty="0" smtClean="0"/>
              <a:t>A identificação da qualidade no “mercado” é feita através dos Conselhos Comunitários e outros mecanismos de “orientação pelo cliente”. </a:t>
            </a:r>
          </a:p>
          <a:p>
            <a:pPr algn="just"/>
            <a:r>
              <a:rPr lang="pt-BR" sz="2800" dirty="0" smtClean="0"/>
              <a:t>AÇÃO ORIENTADA POR PRIORIDADES </a:t>
            </a:r>
          </a:p>
          <a:p>
            <a:pPr algn="just"/>
            <a:r>
              <a:rPr lang="pt-BR" sz="2800" dirty="0" smtClean="0"/>
              <a:t>Priorizar os problemas críticos na função desempenho, confiabilidade, custo, desenvolvimento, etc. Os problemas que assolam as questões de segurança pública de maneira direta ou indireta devem, após ação conjunta (polícia e comunidade), serem priorizados, norteando as ações destinadas à prevenção.</a:t>
            </a:r>
            <a:endParaRPr lang="pt-BR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38024"/>
            <a:ext cx="10353761" cy="21565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9562" y="1035170"/>
            <a:ext cx="11464506" cy="5391508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AÇÃO ORIENTADA POR FATOS E DADOS (CIENTIFICIDADE)</a:t>
            </a:r>
          </a:p>
          <a:p>
            <a:pPr algn="just"/>
            <a:r>
              <a:rPr lang="pt-BR" sz="2800" dirty="0" smtClean="0"/>
              <a:t> Falar, raciocinar e decidir com base em dados e fatos.</a:t>
            </a:r>
          </a:p>
          <a:p>
            <a:pPr algn="just"/>
            <a:r>
              <a:rPr lang="pt-BR" sz="2800" dirty="0" smtClean="0"/>
              <a:t> CONTROLE DE PROCESSOS</a:t>
            </a:r>
          </a:p>
          <a:p>
            <a:pPr algn="just"/>
            <a:r>
              <a:rPr lang="pt-BR" sz="2800" dirty="0" smtClean="0"/>
              <a:t> A qualidade é integrada no produto, durante o processamento. É necessário que todos os servidores se comprometam com o resultado do seu próprio trabalho, em todas as fases (todos os processos), do planejamento à atividade de linha. Após a priorização dos problemas a serem resolvidos, o processo de solução dos mesmos deve ser acompanhado em todas as suas fases, visando garantir o sucesso final desejado.</a:t>
            </a:r>
            <a:endParaRPr lang="pt-BR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41540"/>
            <a:ext cx="10353761" cy="284671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957532"/>
            <a:ext cx="10353762" cy="4833668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CONTROLE DA DISPERSÃO</a:t>
            </a:r>
          </a:p>
          <a:p>
            <a:pPr algn="just"/>
            <a:r>
              <a:rPr lang="pt-BR" sz="2800" dirty="0" smtClean="0"/>
              <a:t> Deve-se estabelecer limites de tolerância na variação dos resultados desejados. A dispersão deve ser observada cuidadosamente, isolando-se sua causa fundamental e estabelecendo-se ações corretivas. Cabe ao policial militar comunitário desdobrar-se para garantir que as soluções dos problemas aconteçam conforme o planejado, para tanto, deve acercar-se de cuidados a evitar a dispersão que leve a resultados adversos.</a:t>
            </a:r>
            <a:endParaRPr lang="pt-BR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20771"/>
            <a:ext cx="10353761" cy="301924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897147"/>
            <a:ext cx="10353762" cy="4894053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CLIENTES NO PROCESSO </a:t>
            </a:r>
          </a:p>
          <a:p>
            <a:pPr algn="just"/>
            <a:r>
              <a:rPr lang="pt-BR" sz="2800" dirty="0" smtClean="0"/>
              <a:t>A relevância da participação ativa dos clientes (comunidade) como fator de geração de valor nos processos de identificação, priorização e solução dos problemas que afetam as questões de segurança pública local.</a:t>
            </a:r>
          </a:p>
          <a:p>
            <a:pPr algn="just"/>
            <a:r>
              <a:rPr lang="pt-BR" sz="2800" dirty="0" smtClean="0"/>
              <a:t>CONTROLE PRÉVIO (PROATIVIDADE NA PREVENÇÃO)</a:t>
            </a:r>
          </a:p>
          <a:p>
            <a:pPr algn="just"/>
            <a:r>
              <a:rPr lang="pt-BR" sz="2800" dirty="0" smtClean="0"/>
              <a:t> Prever possibilidades de problemas para eliminar seus fatos motivadores organizacionais. O policial deve estar sempre um passo a frente das situações concretas que possam desencadear situações de violência e de crime. A prevenção primária é parte fundamental do policiamento comunitário.</a:t>
            </a:r>
            <a:endParaRPr lang="pt-BR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89782"/>
            <a:ext cx="10353761" cy="215660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905774"/>
            <a:ext cx="10353762" cy="4885426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AÇÃO DE BLOQUEIO</a:t>
            </a:r>
          </a:p>
          <a:p>
            <a:pPr algn="just"/>
            <a:r>
              <a:rPr lang="pt-BR" sz="2800" dirty="0" smtClean="0"/>
              <a:t> Adotar medidas de bloqueio para que o mesmo problema não ocorra outra vez pela mesma causa. Deve-se buscar ações de prevenção que sejam duradouras, perenes, com o intento de expurgar a situação de fragilidade que pode levar à violência e ao crime causados pela mesma origem.</a:t>
            </a:r>
            <a:endParaRPr lang="pt-BR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310551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646981"/>
            <a:ext cx="10353762" cy="5762445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/>
              <a:t>VALORIZAÇÃO HUMANA</a:t>
            </a:r>
          </a:p>
          <a:p>
            <a:pPr algn="just"/>
            <a:r>
              <a:rPr lang="pt-BR" sz="2400" dirty="0" smtClean="0"/>
              <a:t> Compreende: </a:t>
            </a:r>
          </a:p>
          <a:p>
            <a:pPr algn="just"/>
            <a:r>
              <a:rPr lang="pt-BR" sz="2400" dirty="0" smtClean="0"/>
              <a:t>1) Padronizar toda tarefa específica; </a:t>
            </a:r>
          </a:p>
          <a:p>
            <a:pPr algn="just"/>
            <a:r>
              <a:rPr lang="pt-BR" sz="2400" dirty="0" smtClean="0"/>
              <a:t>2) Educar, treinar e familiarizar todos os servidores; </a:t>
            </a:r>
          </a:p>
          <a:p>
            <a:pPr algn="just"/>
            <a:r>
              <a:rPr lang="pt-BR" sz="2400" dirty="0" smtClean="0"/>
              <a:t>3) Dependendo da capacidade do servidor, delegar cada tarefa após certificação; </a:t>
            </a:r>
          </a:p>
          <a:p>
            <a:pPr algn="just"/>
            <a:r>
              <a:rPr lang="pt-BR" sz="2400" dirty="0" smtClean="0"/>
              <a:t>4) Solicitar sua criatividade para manter e melhorar sua rotina diária; </a:t>
            </a:r>
          </a:p>
          <a:p>
            <a:pPr algn="just"/>
            <a:r>
              <a:rPr lang="pt-BR" sz="2400" dirty="0" smtClean="0"/>
              <a:t>5) Organizar um programa de crescimento da capacidade para o desenvolvimento pessoal dos servidores. O policial é extremamente importante para o sucesso das ações de prevenção primária, pois, é o polarizador e incentivador da comunidade. Assim, valorizar o profissional em sua humanidade é garantir resultados positivos.</a:t>
            </a:r>
            <a:endParaRPr lang="pt-BR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72528"/>
            <a:ext cx="10353761" cy="439947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7804" y="1026543"/>
            <a:ext cx="11516264" cy="5831457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COMPROMETIMENTO DA ALTA DIREÇÃO</a:t>
            </a:r>
          </a:p>
          <a:p>
            <a:pPr algn="just"/>
            <a:r>
              <a:rPr lang="pt-BR" sz="2800" dirty="0" smtClean="0"/>
              <a:t> Entender a definição da missão da organização e a visão estratégica da alta direção e executar as diretrizes e metas através de todas as chefias. Para que todo e qualquer projeto dê certo em uma organização, é de extrema importância que haja a participação efetiva do seu mais alto escalão que é, dentro da estrutura administrativa, quem define as prioridades de atuação da área operativa.</a:t>
            </a:r>
            <a:endParaRPr lang="pt-BR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98408"/>
            <a:ext cx="10353761" cy="24153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1872" y="1259456"/>
            <a:ext cx="10990053" cy="5313871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ÊNFASE PROATIVA Aferição da produtividade através das providências adotadas para que não ocorram crimes e acidentes e dos resultados obtidos. </a:t>
            </a:r>
          </a:p>
          <a:p>
            <a:pPr algn="just"/>
            <a:r>
              <a:rPr lang="pt-BR" sz="2800" dirty="0" smtClean="0"/>
              <a:t>O acompanhamento é fundamental para medir os resultados ao longo do projeto e, caso necessário, corrigir os rumos daquilo que não esteja adequado à consecução dos objetivos previamente delineados. Ressalta-se a importância de estabelecer um marco zero para comparação de resultados.</a:t>
            </a:r>
          </a:p>
          <a:p>
            <a:pPr algn="just"/>
            <a:endParaRPr lang="pt-BR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93299"/>
            <a:ext cx="10353761" cy="103517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FILOSOFIA DE POLÍCIA COMUNITÁRIA</a:t>
            </a:r>
            <a:br>
              <a:rPr lang="pt-BR" sz="2800" dirty="0" smtClean="0"/>
            </a:br>
            <a:r>
              <a:rPr lang="pt-BR" sz="2800" dirty="0" smtClean="0"/>
              <a:t>CONCEITO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70" y="1242203"/>
            <a:ext cx="11904453" cy="5477773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>
                <a:latin typeface="+mn-lt"/>
              </a:rPr>
              <a:t>Polícia Comunitária é uma filosofia e uma estratégia organizacional que proporciona uma nova parceria entre a população e a polícia. Tal parceria baseiase na premissa de que tanto a polícia quanto a comunidade devem trabalhar juntas para identificar, priorizar e resolver problemas contemporâneos, tais como crime, drogas, medo do crime, desordens físicas e morais, e, em geral, a decadência do bairro, com o objetivo de melhorar a qualidade geral de vida da área. (TROJANOWICZ e BUCQUEROUX, 1994, p.4-5)</a:t>
            </a:r>
            <a:endParaRPr lang="pt-BR" sz="2800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46650"/>
            <a:ext cx="10353761" cy="422693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905773"/>
            <a:ext cx="10353762" cy="5382883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REAÇÃO TÉCNICA E LEGAL</a:t>
            </a:r>
          </a:p>
          <a:p>
            <a:pPr algn="just"/>
            <a:r>
              <a:rPr lang="pt-BR" sz="2800" dirty="0" smtClean="0"/>
              <a:t> Mediação de conflitos com isenção e técnica. Treinamento constante em defesa pessoal, tiro de defesa e técnicas de intervenção aprimoradas. Quando se fala em polícia comunitária, não se pode duvidar que o policial deve estar sempre pronto a agir em situação de repressão, pois, o crime sempre existirá (mesmo que em menor escala) e o policial não o deixa de ser.</a:t>
            </a:r>
            <a:endParaRPr lang="pt-BR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67420"/>
            <a:ext cx="10353761" cy="327803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5442" y="1035169"/>
            <a:ext cx="11300603" cy="5391509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QUALIFICAÇÃO (TREINAMENTO/FORMAÇÃO)</a:t>
            </a:r>
          </a:p>
          <a:p>
            <a:pPr algn="just"/>
            <a:r>
              <a:rPr lang="pt-BR" sz="2800" dirty="0" smtClean="0"/>
              <a:t> Antecipada em relação a ação operacional, administrada nos cursos de formação; contínua, para consolidação e aprimoramento de hábitos técnicos; periódica, para atualização profissional. Em qualquer área de atuação profissional, o sucesso está destinado aos mais preparados. Assim, cabe à instituição manter seus cursos de formação, aperfeiçoamento e instruções em patamares elevados para formar e treinar com qualidade os profissionais.</a:t>
            </a:r>
            <a:endParaRPr lang="pt-BR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98409"/>
            <a:ext cx="10353761" cy="422694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3683" y="1095554"/>
            <a:ext cx="11395494" cy="5762445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Profissionalização; recursos humanos e materiais e levantamentos estratégicos. Importante ferramenta para garantir um policiamento orientado, com ações cirúrgicas que garantem otimização de efetivo e segurança daqueles que desenvolvem as ações.</a:t>
            </a:r>
          </a:p>
          <a:p>
            <a:pPr algn="just"/>
            <a:r>
              <a:rPr lang="pt-BR" sz="2800" dirty="0" smtClean="0"/>
              <a:t>IMPLEMENTAÇÃO DO POLICIAMENTO VELADO </a:t>
            </a:r>
          </a:p>
          <a:p>
            <a:pPr algn="just"/>
            <a:r>
              <a:rPr lang="pt-BR" sz="2800" dirty="0" smtClean="0"/>
              <a:t>Realização de estudos próprios; coordenação com o policiamento ostensivo; e vinculação.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98408"/>
            <a:ext cx="10353761" cy="327803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717" y="1035170"/>
            <a:ext cx="11214340" cy="5650302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OPÇÃO PELO POLICIAMENTO INTEGRADO</a:t>
            </a:r>
          </a:p>
          <a:p>
            <a:pPr algn="just"/>
            <a:r>
              <a:rPr lang="pt-BR" sz="2800" dirty="0" smtClean="0"/>
              <a:t> A necessidade de especializações não deve impedir a atuação generalista dos policiais, segundo o princípio da universalidade.  </a:t>
            </a:r>
          </a:p>
          <a:p>
            <a:pPr algn="just"/>
            <a:endParaRPr lang="pt-BR" sz="2800" dirty="0" smtClean="0"/>
          </a:p>
          <a:p>
            <a:pPr algn="just"/>
            <a:r>
              <a:rPr lang="pt-BR" sz="2800" dirty="0" smtClean="0"/>
              <a:t>METODOLOGIA CIENTÍFICA PARA A ADMINISTRAÇÃO </a:t>
            </a:r>
          </a:p>
          <a:p>
            <a:pPr algn="just"/>
            <a:r>
              <a:rPr lang="pt-BR" sz="2800" dirty="0" smtClean="0"/>
              <a:t>Administração fundamentada no controle de qualidade total, utilização de recursos atualizados e aferição de produtividade prioritariamente proativa.</a:t>
            </a:r>
            <a:endParaRPr lang="pt-BR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Diretrizes Para a Integração com a Comunidade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800" dirty="0" smtClean="0"/>
              <a:t>Parceria com a comunidade</a:t>
            </a:r>
          </a:p>
          <a:p>
            <a:pPr algn="just"/>
            <a:r>
              <a:rPr lang="pt-BR" sz="2800" dirty="0" smtClean="0"/>
              <a:t>É o reconhecimento do potencial que a comunidade pode </a:t>
            </a:r>
            <a:r>
              <a:rPr lang="pt-BR" sz="2800" dirty="0" err="1" smtClean="0"/>
              <a:t>oferecer</a:t>
            </a:r>
            <a:r>
              <a:rPr lang="pt-BR" sz="2800" dirty="0" smtClean="0"/>
              <a:t> às organizações responsáveis pela segurança pública na resolução de problemas que afetam diretamente a vida de ambos: comunidade e polícia. A contribuição pode variar desde a identificação de </a:t>
            </a:r>
            <a:r>
              <a:rPr lang="pt-BR" sz="2800" dirty="0" err="1" smtClean="0"/>
              <a:t>proble</a:t>
            </a:r>
            <a:r>
              <a:rPr lang="pt-BR" sz="2800" dirty="0" smtClean="0"/>
              <a:t>mas até o planejamento de uma ação para combater e solucionar os problemas de segurança pública, em seu sentido mais amplo.</a:t>
            </a:r>
            <a:endParaRPr lang="pt-BR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81156"/>
            <a:ext cx="10353761" cy="345055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" y="966158"/>
            <a:ext cx="7907866" cy="5891842"/>
          </a:xfrm>
        </p:spPr>
        <p:txBody>
          <a:bodyPr>
            <a:normAutofit fontScale="92500"/>
          </a:bodyPr>
          <a:lstStyle/>
          <a:p>
            <a:pPr algn="just"/>
            <a:r>
              <a:rPr lang="pt-BR" sz="2800" dirty="0" smtClean="0"/>
              <a:t>Deve-se incentivar a participação do diálogo com a comunidade, envolvendo policiais em eventos cívicos, culturais e de negócios, trabalhando juntamente com agências sociais e tomando parte de atividades educacionais e recreativas com crianças em escolas. O ob</a:t>
            </a:r>
            <a:r>
              <a:rPr lang="pt-BR" sz="2800" dirty="0" err="1" smtClean="0"/>
              <a:t>jetivo</a:t>
            </a:r>
            <a:r>
              <a:rPr lang="pt-BR" sz="2800" dirty="0" smtClean="0"/>
              <a:t> é inserir a polícia como parte integrante da comunidade. Assim como a igreja e a associação de bairro, a polícia será vista como mais um integrante desta comunidade, permitindo que esta interfira na definição de prioridades e alocação de recursos.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14363" y="864483"/>
            <a:ext cx="4177637" cy="55701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0167"/>
            <a:ext cx="10353761" cy="241540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2528" y="854015"/>
            <a:ext cx="11818189" cy="5865962"/>
          </a:xfrm>
        </p:spPr>
        <p:txBody>
          <a:bodyPr>
            <a:normAutofit/>
          </a:bodyPr>
          <a:lstStyle/>
          <a:p>
            <a:r>
              <a:rPr lang="pt-BR" sz="2800" dirty="0" smtClean="0"/>
              <a:t>Deve-se, para incentivar esta parceria, fortalecer dois grupos essencialmente:</a:t>
            </a:r>
          </a:p>
          <a:p>
            <a:r>
              <a:rPr lang="pt-BR" sz="2800" dirty="0" smtClean="0"/>
              <a:t> O grupo externo, a comunidade;</a:t>
            </a:r>
          </a:p>
          <a:p>
            <a:r>
              <a:rPr lang="pt-BR" sz="2800" dirty="0" smtClean="0"/>
              <a:t> Os policiais de ponta de linha.</a:t>
            </a:r>
          </a:p>
        </p:txBody>
      </p:sp>
      <p:pic>
        <p:nvPicPr>
          <p:cNvPr id="10242" name="Picture 2" descr="26- Polícia Comunitária | Bairro do Campo Grande/Santos/S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6342" y="1591733"/>
            <a:ext cx="4199016" cy="50630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20134"/>
            <a:ext cx="10353761" cy="270933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0" y="948267"/>
            <a:ext cx="6857999" cy="5782733"/>
          </a:xfrm>
        </p:spPr>
        <p:txBody>
          <a:bodyPr>
            <a:normAutofit/>
          </a:bodyPr>
          <a:lstStyle/>
          <a:p>
            <a:r>
              <a:rPr lang="pt-BR" sz="2800" dirty="0" smtClean="0"/>
              <a:t>Eles são a quem se dirige o serviço público, e os policiais de ponta de linha são o contato imediato entre polícia e comunidade. Deve-se ter sempre em mente que a ação de um policial pode comprometer o trabalho de todos, e no limite, de toda a instituição. O policial, inserido na comunidade deve ser um catalisador e um facilitador das mudanças e do desenvolvimento da comunidade. </a:t>
            </a:r>
          </a:p>
          <a:p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531"/>
            <a:ext cx="5384800" cy="41968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7035"/>
            <a:ext cx="10353761" cy="327804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7804" y="836761"/>
            <a:ext cx="11611154" cy="5840083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Nessa atividade em conjunta, não se deve ter as tradicionais dualidade: profissional X paisano; antigo X moderno; autoridade X subordinado. </a:t>
            </a:r>
          </a:p>
          <a:p>
            <a:pPr algn="just"/>
            <a:r>
              <a:rPr lang="pt-BR" sz="2800" dirty="0" smtClean="0"/>
              <a:t>Toda forma de subestimar o potencial alheio deve ser fortemente reprimido, já que policiamento comunitário é a tentativa de juntar todas as forças vivas, de dentro da instituição e de fora, da comunidade. Todos têm um potencial de cooperação que deve ser incentivado e ampliado. Por fim, toda a instituição policial deve estar ao lado da comunidade quando essa dela precisar. </a:t>
            </a:r>
            <a:endParaRPr lang="pt-BR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38818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533" y="767751"/>
            <a:ext cx="7323667" cy="5934974"/>
          </a:xfrm>
        </p:spPr>
        <p:txBody>
          <a:bodyPr>
            <a:normAutofit fontScale="92500" lnSpcReduction="10000"/>
          </a:bodyPr>
          <a:lstStyle/>
          <a:p>
            <a:r>
              <a:rPr lang="pt-BR" sz="2800" b="1" dirty="0" smtClean="0"/>
              <a:t>Mudança Gerencial</a:t>
            </a:r>
          </a:p>
          <a:p>
            <a:pPr algn="just"/>
            <a:r>
              <a:rPr lang="pt-BR" sz="2800" dirty="0" smtClean="0"/>
              <a:t>O voltar-se para a comunidade implica em:</a:t>
            </a:r>
          </a:p>
          <a:p>
            <a:pPr algn="just"/>
            <a:r>
              <a:rPr lang="pt-BR" sz="2800" dirty="0" smtClean="0"/>
              <a:t> Ter clareza do tipo de mudanças necessárias visando a polícia comunitária, reatualizando antigas estruturas administrativas para uma nova mentalidade.</a:t>
            </a:r>
          </a:p>
          <a:p>
            <a:pPr algn="just"/>
            <a:r>
              <a:rPr lang="pt-BR" sz="2800" dirty="0" smtClean="0"/>
              <a:t> Deve-se reconhecer a necessidade de mudanças, Isto implica em:</a:t>
            </a:r>
          </a:p>
          <a:p>
            <a:pPr algn="just"/>
            <a:r>
              <a:rPr lang="pt-BR" sz="2800" dirty="0" smtClean="0"/>
              <a:t> Mudança de uma administração burocrática para gerência de resultados.</a:t>
            </a:r>
          </a:p>
          <a:p>
            <a:pPr algn="just"/>
            <a:r>
              <a:rPr lang="pt-BR" sz="2800" dirty="0" smtClean="0"/>
              <a:t> Adoção de estilo flexível de administração</a:t>
            </a:r>
            <a:endParaRPr lang="pt-BR" sz="2800" b="1" dirty="0"/>
          </a:p>
        </p:txBody>
      </p:sp>
      <p:pic>
        <p:nvPicPr>
          <p:cNvPr id="8194" name="Picture 2" descr="26- Polícia Comunitária | Bairro do Campo Grande/Santos/S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1440" y="1538764"/>
            <a:ext cx="4480560" cy="365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391064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/>
            </a:r>
            <a:br>
              <a:rPr lang="pt-BR" sz="4000" dirty="0" smtClean="0"/>
            </a:b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810883"/>
            <a:ext cx="10353762" cy="5831457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Para Nazareno </a:t>
            </a:r>
            <a:r>
              <a:rPr lang="pt-BR" sz="2800" dirty="0" err="1" smtClean="0"/>
              <a:t>Marcineiro</a:t>
            </a:r>
            <a:r>
              <a:rPr lang="pt-BR" sz="2800" dirty="0" smtClean="0"/>
              <a:t>, a Polícia Comunitária é uma nova parceria entre a população e a polícia, buscando, acima de tudo, uma conscientização popular acerca da responsabilidade social de cada indivíduo e, ainda, do comprometimento de ambas as partes na solução de problemas e na busca da melhoria da qualidade de vida da comunidade (MARCINEIRO, 2009, p. 126).</a:t>
            </a:r>
          </a:p>
          <a:p>
            <a:pPr algn="just"/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xmlns="" id="{376A740D-73EB-872E-E01B-822B557F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49404" y="229535"/>
            <a:ext cx="689512" cy="8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088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448574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464" y="690113"/>
            <a:ext cx="11343736" cy="5978106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Polícia comunitária exige a divisão de iniciativas, decisões rápidas e responsabilidade descendente. A responsabilidade por uma área deve ser do capitão, do sargento, do soldado. As decisões devem ser de baixo para cima, e não de cima para baixo.</a:t>
            </a:r>
          </a:p>
          <a:p>
            <a:pPr algn="just"/>
            <a:r>
              <a:rPr lang="pt-BR" sz="2800" dirty="0" smtClean="0"/>
              <a:t>  Definição do objetivo da Organização</a:t>
            </a:r>
          </a:p>
          <a:p>
            <a:pPr algn="just"/>
            <a:r>
              <a:rPr lang="pt-BR" sz="2800" dirty="0" smtClean="0"/>
              <a:t>  Definição clara de metas para toda a corporação. </a:t>
            </a:r>
          </a:p>
          <a:p>
            <a:pPr algn="just"/>
            <a:r>
              <a:rPr lang="pt-BR" sz="2800" dirty="0" smtClean="0"/>
              <a:t> Critérios de avaliação</a:t>
            </a:r>
          </a:p>
          <a:p>
            <a:pPr algn="just"/>
            <a:r>
              <a:rPr lang="pt-BR" sz="2800" dirty="0" smtClean="0"/>
              <a:t>  Manutenção de pessoas adequadas à nova polícia. </a:t>
            </a:r>
            <a:endParaRPr lang="pt-BR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12144"/>
            <a:ext cx="10353761" cy="36230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28733" y="733245"/>
            <a:ext cx="6553200" cy="5883215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Que tipo de metas a serem buscadas:</a:t>
            </a:r>
          </a:p>
          <a:p>
            <a:r>
              <a:rPr lang="pt-BR" sz="2800" b="1" dirty="0" smtClean="0"/>
              <a:t> </a:t>
            </a:r>
            <a:r>
              <a:rPr lang="pt-BR" sz="2800" dirty="0" smtClean="0"/>
              <a:t>Redução da criminalidade;</a:t>
            </a:r>
          </a:p>
          <a:p>
            <a:r>
              <a:rPr lang="pt-BR" sz="2800" dirty="0" smtClean="0"/>
              <a:t> Envolvimento com a comunidade;</a:t>
            </a:r>
          </a:p>
          <a:p>
            <a:r>
              <a:rPr lang="pt-BR" sz="2800" dirty="0" smtClean="0"/>
              <a:t> Respeito aos direitos constitucionais e à dignidade humana;</a:t>
            </a:r>
          </a:p>
          <a:p>
            <a:r>
              <a:rPr lang="pt-BR" sz="2800" dirty="0" smtClean="0"/>
              <a:t>Conservação do material permanente;</a:t>
            </a:r>
            <a:endParaRPr lang="pt-BR" sz="2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44"/>
            <a:ext cx="5537200" cy="3965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72529"/>
            <a:ext cx="10353761" cy="405442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1541" y="793629"/>
            <a:ext cx="6150634" cy="5831457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Menor número de policiais e civis mortos (ou feridos, física ou psiquicamente). Sob a polícia comunitária, a supervisão serve como guia e catalisador de forças necessárias para dar suporte ao patrulheiro. Toda organização deve apoiar, guiar e encorajar a solução dos problemas locais.</a:t>
            </a:r>
            <a:endParaRPr lang="pt-BR" sz="2800" dirty="0"/>
          </a:p>
        </p:txBody>
      </p:sp>
      <p:pic>
        <p:nvPicPr>
          <p:cNvPr id="5122" name="Picture 2" descr="26- Polícia Comunitária | Bairro do Campo Grande/Santos/S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8899" y="1216125"/>
            <a:ext cx="5716277" cy="42872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96334"/>
            <a:ext cx="10353761" cy="982133"/>
          </a:xfrm>
        </p:spPr>
        <p:txBody>
          <a:bodyPr/>
          <a:lstStyle/>
          <a:p>
            <a:r>
              <a:rPr lang="pt-BR" dirty="0" smtClean="0"/>
              <a:t>Resolução de Problemas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92600" y="1193799"/>
            <a:ext cx="7899399" cy="5452533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Se a polícia reconhece que sua atividade está em ajudar a comunidade a resolver seus problemas, haverá por parte das pessoas um constante crescimento de confiança na polícia e este círculo é essencial para o sucesso da Polícia Comunitária. Este processo requer uma consciência muito grande por parte dos policiais em relação às </a:t>
            </a:r>
            <a:r>
              <a:rPr lang="pt-BR" sz="2800" dirty="0" err="1" smtClean="0"/>
              <a:t>pre</a:t>
            </a:r>
            <a:r>
              <a:rPr lang="pt-BR" sz="2800" dirty="0" smtClean="0"/>
              <a:t>ocupações da comunidade</a:t>
            </a:r>
            <a:endParaRPr lang="pt-BR" sz="2800" dirty="0"/>
          </a:p>
        </p:txBody>
      </p:sp>
      <p:pic>
        <p:nvPicPr>
          <p:cNvPr id="4098" name="Picture 2" descr="26- Polícia Comunitária | Bairro do Campo Grande/Santos/S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1" y="1351280"/>
            <a:ext cx="3787986" cy="4211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94734"/>
            <a:ext cx="10353761" cy="609599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34533"/>
            <a:ext cx="7518399" cy="537633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800" dirty="0" smtClean="0"/>
              <a:t>Como solucionar alguns problemas encontrados na comunidade:</a:t>
            </a:r>
          </a:p>
          <a:p>
            <a:pPr algn="just"/>
            <a:r>
              <a:rPr lang="pt-BR" sz="2800" dirty="0" smtClean="0"/>
              <a:t>Sempre fazendo trabalho conjunto com a comunidade e outras agências públicas especializadas;</a:t>
            </a:r>
          </a:p>
          <a:p>
            <a:pPr algn="just"/>
            <a:r>
              <a:rPr lang="pt-BR" sz="2800" dirty="0" smtClean="0"/>
              <a:t>Trabalhos educacionais: escolas, trânsito etc. </a:t>
            </a:r>
          </a:p>
          <a:p>
            <a:pPr algn="just"/>
            <a:r>
              <a:rPr lang="pt-BR" sz="2800" dirty="0" smtClean="0"/>
              <a:t>Reabilitação de centros para drogados; </a:t>
            </a:r>
          </a:p>
          <a:p>
            <a:pPr algn="just"/>
            <a:r>
              <a:rPr lang="pt-BR" sz="2800" dirty="0" smtClean="0"/>
              <a:t>Melhorando condições urbanas etc. </a:t>
            </a:r>
          </a:p>
          <a:p>
            <a:pPr algn="just"/>
            <a:r>
              <a:rPr lang="pt-BR" sz="2800" dirty="0" smtClean="0"/>
              <a:t>Reabilitação de prédios que possibilitem conduta criminosa; </a:t>
            </a:r>
            <a:endParaRPr lang="pt-BR" sz="2800" dirty="0"/>
          </a:p>
        </p:txBody>
      </p:sp>
      <p:sp>
        <p:nvSpPr>
          <p:cNvPr id="63490" name="AutoShape 2" descr="Portal Goiás - Ações de caráter preventivo marcam o trabalho da Polícia  Comunitá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3492" name="AutoShape 4" descr="Portal Goiás - Ações de caráter preventivo marcam o trabalho da Polícia  Comunitá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3493" name="Picture 5" descr="C:\Users\JEAN\Desktop\12-07-2013-Policiamento-Comunitario-fotos-Eduardo-Ferreira-99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8402" y="2142067"/>
            <a:ext cx="4673598" cy="3140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45534"/>
            <a:ext cx="10353761" cy="897466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4419600"/>
          </a:xfrm>
        </p:spPr>
        <p:txBody>
          <a:bodyPr/>
          <a:lstStyle/>
          <a:p>
            <a:pPr algn="just"/>
            <a:r>
              <a:rPr lang="pt-BR" sz="2800" dirty="0" smtClean="0"/>
              <a:t>Melhorar o meio ambiente urbano: iluminar ruas; remover crescimento de matagais. </a:t>
            </a:r>
          </a:p>
          <a:p>
            <a:pPr algn="just"/>
            <a:r>
              <a:rPr lang="pt-BR" sz="2800" dirty="0" smtClean="0"/>
              <a:t>Lacrar prédios vazios. </a:t>
            </a:r>
          </a:p>
          <a:p>
            <a:pPr algn="just"/>
            <a:r>
              <a:rPr lang="pt-BR" sz="2800" dirty="0" smtClean="0"/>
              <a:t>Educação para drogas em escolas, hospitais etc. </a:t>
            </a:r>
          </a:p>
          <a:p>
            <a:pPr algn="just"/>
            <a:r>
              <a:rPr lang="pt-BR" sz="2800" dirty="0" smtClean="0"/>
              <a:t>Redução de lesões corporais e mortes em roubos através de folhetos educativos.</a:t>
            </a:r>
            <a:endParaRPr lang="pt-BR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62468"/>
            <a:ext cx="10353761" cy="423332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54134" y="1574800"/>
            <a:ext cx="6637866" cy="4978400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O fim último da instituição é promover segurança à população através do policiamento ostensivo. Logo, ela tem de ser medida pela sua capacidade de realização de seu principal serviço: segurança.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35290"/>
            <a:ext cx="5422710" cy="54227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9995" y="118533"/>
            <a:ext cx="10353761" cy="584201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3201" y="1371600"/>
            <a:ext cx="4783666" cy="441960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dirty="0" smtClean="0"/>
              <a:t>Vale lembrar para finalizar: a melhor solução é aquela que satisfaz a comunidade, melhora a segurança, diminui a ansiedade, aumenta a ordem, fortalece os laços entre polícia e comunidade e minimiza ações coercitivas.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558805"/>
            <a:ext cx="7188199" cy="429166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770156" y="4204138"/>
            <a:ext cx="265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35 Th" panose="020B0403020202020204" pitchFamily="34" charset="0"/>
              </a:rPr>
              <a:t>PARA SERVIR E PROTEGER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631149" y="6338736"/>
            <a:ext cx="292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63 MdEx" panose="020B0707030502030204" pitchFamily="34" charset="0"/>
              </a:rPr>
              <a:t>WWW.PM.AP.GOV.BR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1654" y="503053"/>
            <a:ext cx="3568692" cy="353924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7283" y="5734811"/>
            <a:ext cx="6537434" cy="512485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xmlns="" id="{532FE598-7756-10B8-C809-18A002666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60580" y="231880"/>
            <a:ext cx="654756" cy="7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65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414069"/>
            <a:ext cx="10353761" cy="113006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Conceituação de Policiamento Comunitário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1321" y="1639019"/>
            <a:ext cx="11266098" cy="4917056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Enquanto Polícia Comunitária é a filosofia de trabalho indistinta direcionada a todos os integrantes das instituições policiais, sendo um de seus pilares estruturais, o Policiamento Comunitário é a ação de policiar, patrulhar o território para evitar, pela presença do agente público, a prática de ilícitos penais e contravencionais, de desenvolver ações efetivas junto à comunidade com o escopo de prevenir delitos e eventualmente reprimi-los.</a:t>
            </a:r>
            <a:endParaRPr lang="pt-BR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89782"/>
            <a:ext cx="10353761" cy="483078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069675"/>
            <a:ext cx="10353762" cy="5357004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A idéia central por trás do policiamento comunitário [...] é a de que o trabalho conjunto e efetivo entre a polícia e a comunidade pode ter um papel importante na redução do crime e na promoção da segurança. O policiamento comunitário enfatiza que os próprios cidadãos são a primeira linha de defesa na luta contra o crime. (SKOLNICK; BAYLEY)</a:t>
            </a:r>
            <a:endParaRPr lang="pt-BR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98409"/>
            <a:ext cx="10353761" cy="267418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189" y="871268"/>
            <a:ext cx="11343736" cy="5650302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O policiamento comunitário traduz-se, assim, em ações iniciadas pelas polícias para utilizar um potencial não aproveitado na comunidade para lidar com mais eficácia e eficiência com os problemas do crime, principalmente na sua prevenção. </a:t>
            </a:r>
          </a:p>
          <a:p>
            <a:pPr algn="just"/>
            <a:r>
              <a:rPr lang="pt-BR" sz="2800" dirty="0" smtClean="0"/>
              <a:t>A prevenção comunitária do crime está incorporada na noção de que os meios mais eficazes de evitar o crime devem envolver os moradores na intervenção proativa e na participação em projeto, cujo objetivo seja reduzir ou prevenir a oportunidade para que o crime não ocorra em seus bairros (ROSENBAUM apud MOORE, 2003, p.153)</a:t>
            </a:r>
            <a:endParaRPr lang="pt-BR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50166"/>
            <a:ext cx="10353761" cy="802257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+mn-lt"/>
              </a:rPr>
              <a:t>Características da Polícia Comunitária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0166" y="1121435"/>
            <a:ext cx="11017391" cy="5477774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800" dirty="0" smtClean="0">
                <a:latin typeface="+mn-lt"/>
              </a:rPr>
              <a:t>INTERAÇÃO</a:t>
            </a:r>
          </a:p>
          <a:p>
            <a:pPr algn="just">
              <a:buNone/>
            </a:pPr>
            <a:r>
              <a:rPr lang="pt-BR" sz="2800" dirty="0" smtClean="0">
                <a:latin typeface="+mn-lt"/>
              </a:rPr>
              <a:t>   Troca de informações: a Polícia orienta sobre o sistema de segurança e a comunidade informa problemas através dos conselhos comunitários de segurança, urnas, disque denúncias, contatos pessoais e outros meios.</a:t>
            </a:r>
          </a:p>
          <a:p>
            <a:pPr algn="just"/>
            <a:r>
              <a:rPr lang="pt-BR" sz="2800" dirty="0" smtClean="0">
                <a:latin typeface="+mn-lt"/>
              </a:rPr>
              <a:t>FIXAÇÃO DO EFETIVO</a:t>
            </a:r>
          </a:p>
          <a:p>
            <a:pPr algn="just">
              <a:buNone/>
            </a:pPr>
            <a:r>
              <a:rPr lang="pt-BR" sz="2800" dirty="0" smtClean="0">
                <a:latin typeface="+mn-lt"/>
              </a:rPr>
              <a:t> A permanência dos policiais, o maior tempo possível, trabalhando no mesmo posto ou setor é essencial para possibilitar sua atuação interativa contínua, estreitando os laços com a comunidade local de forma a sedimentar relações de confiança e parceria.</a:t>
            </a:r>
          </a:p>
          <a:p>
            <a:pPr algn="just"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189782"/>
            <a:ext cx="10353761" cy="370935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061049"/>
            <a:ext cx="10353762" cy="4730151"/>
          </a:xfrm>
        </p:spPr>
        <p:txBody>
          <a:bodyPr>
            <a:noAutofit/>
          </a:bodyPr>
          <a:lstStyle/>
          <a:p>
            <a:pPr algn="just"/>
            <a:r>
              <a:rPr lang="pt-BR" sz="2800" dirty="0" smtClean="0"/>
              <a:t>SUPERVISÃO COMUNITÁRIA DA POLÍCIA</a:t>
            </a:r>
          </a:p>
          <a:p>
            <a:pPr algn="just"/>
            <a:r>
              <a:rPr lang="pt-BR" sz="2800" dirty="0" smtClean="0"/>
              <a:t> “Toda instituição policial deve ser representativa da comunidade como um todo e deve ser responsável perante ela e prestar lhe contas”. (Resolução 34/169 da Assembléia das Nações Unidas, de 17 Dez 79). Dada a proximidade e a participação da comunidade, a supervisão acontece de forma natural, sem constrangimentos, pois, o próprio policial se sente constrangido em agir de maneira errada ou se omitir perante as demandas vindouras.</a:t>
            </a:r>
            <a:endParaRPr lang="pt-BR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207034"/>
            <a:ext cx="10353761" cy="26741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043796"/>
            <a:ext cx="10353762" cy="4747404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DEFESA DOS DIREITOS HUMANOS</a:t>
            </a:r>
          </a:p>
          <a:p>
            <a:pPr algn="just"/>
            <a:r>
              <a:rPr lang="pt-BR" sz="2800" dirty="0" smtClean="0"/>
              <a:t> A polícia resgata sua função, assumindo compromisso existencial de defesa do pacto social com o respeito à vida antes de tudo.</a:t>
            </a:r>
            <a:endParaRPr lang="pt-BR" sz="2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APRESENTAÇÃO PMAP">
  <a:themeElements>
    <a:clrScheme name="AZUL MARINH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PRESENTAÇÃO PMAP" id="{A86B82FD-DA0F-4C5C-A418-812FF154042A}" vid="{AC1E8BEB-B5AF-49E7-A113-206FFE72AF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2447</Words>
  <Application>Microsoft Macintosh PowerPoint</Application>
  <PresentationFormat>Personalizar</PresentationFormat>
  <Paragraphs>109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2_APRESENTAÇÃO PMAP</vt:lpstr>
      <vt:lpstr>POLICIAMENTO COMUITÁRIO</vt:lpstr>
      <vt:lpstr>FILOSOFIA DE POLÍCIA COMUNITÁRIA CONCEITO</vt:lpstr>
      <vt:lpstr> </vt:lpstr>
      <vt:lpstr>Conceituação de Policiamento Comunitário</vt:lpstr>
      <vt:lpstr>Slide 5</vt:lpstr>
      <vt:lpstr>Slide 6</vt:lpstr>
      <vt:lpstr>Características da Polícia Comunitária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Diretrizes Para a Integração com a Comunidade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Resolução de Problemas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Ranon</dc:creator>
  <cp:lastModifiedBy>JEAN</cp:lastModifiedBy>
  <cp:revision>60</cp:revision>
  <dcterms:created xsi:type="dcterms:W3CDTF">2021-11-27T19:08:57Z</dcterms:created>
  <dcterms:modified xsi:type="dcterms:W3CDTF">2022-06-04T23:02:24Z</dcterms:modified>
</cp:coreProperties>
</file>